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8" r:id="rId3"/>
    <p:sldId id="257" r:id="rId4"/>
    <p:sldId id="260" r:id="rId5"/>
    <p:sldId id="262" r:id="rId6"/>
    <p:sldId id="292" r:id="rId7"/>
    <p:sldId id="264" r:id="rId8"/>
    <p:sldId id="267" r:id="rId9"/>
    <p:sldId id="266" r:id="rId10"/>
    <p:sldId id="273" r:id="rId11"/>
    <p:sldId id="293" r:id="rId12"/>
    <p:sldId id="270" r:id="rId13"/>
    <p:sldId id="261" r:id="rId14"/>
    <p:sldId id="274" r:id="rId15"/>
    <p:sldId id="295" r:id="rId16"/>
    <p:sldId id="275" r:id="rId17"/>
    <p:sldId id="276" r:id="rId18"/>
    <p:sldId id="277" r:id="rId19"/>
    <p:sldId id="263" r:id="rId20"/>
    <p:sldId id="280" r:id="rId21"/>
    <p:sldId id="294" r:id="rId22"/>
    <p:sldId id="278" r:id="rId23"/>
    <p:sldId id="281" r:id="rId24"/>
    <p:sldId id="296" r:id="rId25"/>
    <p:sldId id="272" r:id="rId26"/>
    <p:sldId id="282" r:id="rId27"/>
    <p:sldId id="283" r:id="rId28"/>
    <p:sldId id="297" r:id="rId29"/>
    <p:sldId id="271" r:id="rId30"/>
    <p:sldId id="284" r:id="rId31"/>
    <p:sldId id="285" r:id="rId32"/>
    <p:sldId id="286" r:id="rId33"/>
    <p:sldId id="289" r:id="rId34"/>
    <p:sldId id="287" r:id="rId35"/>
    <p:sldId id="290" r:id="rId36"/>
    <p:sldId id="298" r:id="rId37"/>
    <p:sldId id="288" r:id="rId38"/>
    <p:sldId id="299" r:id="rId39"/>
    <p:sldId id="291" r:id="rId40"/>
  </p:sldIdLst>
  <p:sldSz cx="9144000" cy="5143500" type="screen16x9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54" d="100"/>
          <a:sy n="54" d="100"/>
        </p:scale>
        <p:origin x="490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8BE5-2531-42A3-B7BF-C52D6A075346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8ADC8-01E1-498A-91D9-A59AF3B72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20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26-2-2018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t0JCIrRgE" TargetMode="External"/><Relationship Id="rId2" Type="http://schemas.openxmlformats.org/officeDocument/2006/relationships/hyperlink" Target="https://www.youtube.com/watch?v=Qugqxxtu-I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FNbEPwkw8" TargetMode="External"/><Relationship Id="rId2" Type="http://schemas.openxmlformats.org/officeDocument/2006/relationships/hyperlink" Target="https://www.youtube.com/watch?v=Gcivx2HpR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v9MAhkBEZ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bmE5zfP6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OMWIQJgo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x0BcefTcM" TargetMode="External"/><Relationship Id="rId2" Type="http://schemas.openxmlformats.org/officeDocument/2006/relationships/hyperlink" Target="https://www.youtube.com/watch?v=6Mu7qFV1pJ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edSND9OJE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Dit is een titel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" y="339502"/>
            <a:ext cx="7183082" cy="41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Biologisch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2400" u="sng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nl-NL" sz="2400" u="sng" dirty="0" smtClean="0">
                <a:solidFill>
                  <a:srgbClr val="00B050"/>
                </a:solidFill>
              </a:rPr>
              <a:t>Bodem in balans:</a:t>
            </a:r>
          </a:p>
          <a:p>
            <a:pPr marL="0" indent="0" algn="ctr">
              <a:buNone/>
            </a:pPr>
            <a:r>
              <a:rPr lang="nl-NL" sz="2000" dirty="0">
                <a:hlinkClick r:id="rId2"/>
              </a:rPr>
              <a:t>https://www.youtube.com/watch?v=Qugqxxtu-I0</a:t>
            </a:r>
            <a:r>
              <a:rPr lang="nl-NL" sz="2000" dirty="0"/>
              <a:t> </a:t>
            </a:r>
            <a:endParaRPr lang="nl-NL" sz="2000" dirty="0" smtClean="0"/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r>
              <a:rPr lang="nl-NL" sz="2400" u="sng" dirty="0" smtClean="0">
                <a:solidFill>
                  <a:srgbClr val="00B050"/>
                </a:solidFill>
              </a:rPr>
              <a:t>Het bodem leven:</a:t>
            </a:r>
          </a:p>
          <a:p>
            <a:pPr marL="0" indent="0" algn="ctr">
              <a:buNone/>
            </a:pPr>
            <a:r>
              <a:rPr lang="nl-NL" sz="2000" u="sng" dirty="0">
                <a:hlinkClick r:id="rId3"/>
              </a:rPr>
              <a:t>https://</a:t>
            </a:r>
            <a:r>
              <a:rPr lang="nl-NL" sz="2000" u="sng" dirty="0" smtClean="0">
                <a:hlinkClick r:id="rId3"/>
              </a:rPr>
              <a:t>www.youtube.com/watch?v=E1t0JCIrRgE</a:t>
            </a:r>
            <a:r>
              <a:rPr lang="nl-NL" sz="2000" u="sng" dirty="0" smtClean="0"/>
              <a:t> </a:t>
            </a:r>
          </a:p>
          <a:p>
            <a:pPr marL="0" indent="0" algn="ctr">
              <a:buNone/>
            </a:pPr>
            <a:endParaRPr lang="nl-NL" sz="2400" u="sng" dirty="0"/>
          </a:p>
        </p:txBody>
      </p:sp>
    </p:spTree>
    <p:extLst>
      <p:ext uri="{BB962C8B-B14F-4D97-AF65-F5344CB8AC3E}">
        <p14:creationId xmlns:p14="http://schemas.microsoft.com/office/powerpoint/2010/main" val="16212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 9: lees artikel  maak van je vanggewas een groenbemester ( 5 min)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wat zijn de belangrijkste conclusies</a:t>
            </a:r>
          </a:p>
          <a:p>
            <a:pPr lvl="1"/>
            <a:r>
              <a:rPr lang="nl-NL" dirty="0" smtClean="0"/>
              <a:t>Bespreken in groepjes van 4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09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Experts – voedingstoffen en bodemleven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1. Voedingstoffen </a:t>
            </a:r>
            <a:r>
              <a:rPr lang="nl-NL" sz="2000" dirty="0"/>
              <a:t>in de bodem: bord tafel keuken kelder</a:t>
            </a:r>
          </a:p>
          <a:p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</a:t>
            </a:r>
            <a:r>
              <a:rPr lang="nl-NL" sz="2000" dirty="0" smtClean="0">
                <a:hlinkClick r:id="rId2"/>
              </a:rPr>
              <a:t>www.youtube.com/watch?v=Gcivx2HpRRA</a:t>
            </a:r>
            <a:r>
              <a:rPr lang="nl-NL" sz="2000" dirty="0" smtClean="0"/>
              <a:t> 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2. Nieuwe </a:t>
            </a:r>
            <a:r>
              <a:rPr lang="nl-NL" sz="2000" dirty="0"/>
              <a:t>bodem onder </a:t>
            </a:r>
            <a:r>
              <a:rPr lang="nl-NL" sz="2000" dirty="0" smtClean="0"/>
              <a:t>advies</a:t>
            </a:r>
          </a:p>
          <a:p>
            <a:r>
              <a:rPr lang="nl-NL" sz="2000" dirty="0" smtClean="0">
                <a:hlinkClick r:id="rId3"/>
              </a:rPr>
              <a:t>https</a:t>
            </a:r>
            <a:r>
              <a:rPr lang="nl-NL" sz="2000" dirty="0">
                <a:hlinkClick r:id="rId3"/>
              </a:rPr>
              <a:t>://</a:t>
            </a:r>
            <a:r>
              <a:rPr lang="nl-NL" sz="2000" dirty="0" smtClean="0">
                <a:hlinkClick r:id="rId3"/>
              </a:rPr>
              <a:t>www.youtube.com/watch?v=GhFNbEPwkw8</a:t>
            </a:r>
            <a:r>
              <a:rPr lang="nl-NL" sz="2000" dirty="0" smtClean="0"/>
              <a:t> 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3. Bemesting </a:t>
            </a:r>
            <a:r>
              <a:rPr lang="nl-NL" sz="2000" dirty="0"/>
              <a:t>2.0</a:t>
            </a:r>
          </a:p>
          <a:p>
            <a:r>
              <a:rPr lang="nl-NL" sz="2000" dirty="0" smtClean="0">
                <a:hlinkClick r:id="rId4"/>
              </a:rPr>
              <a:t>https</a:t>
            </a:r>
            <a:r>
              <a:rPr lang="nl-NL" sz="2000" dirty="0">
                <a:hlinkClick r:id="rId4"/>
              </a:rPr>
              <a:t>://</a:t>
            </a:r>
            <a:r>
              <a:rPr lang="nl-NL" sz="2000" dirty="0" smtClean="0">
                <a:hlinkClick r:id="rId4"/>
              </a:rPr>
              <a:t>www.youtube.com/watch?v=2v9MAhkBEZ0</a:t>
            </a:r>
            <a:r>
              <a:rPr lang="nl-NL" sz="2000" dirty="0" smtClean="0"/>
              <a:t>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195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Organische stof balans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091892"/>
            <a:ext cx="6981180" cy="35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Organische stof balans uitrekenen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Perceels</a:t>
            </a:r>
            <a:r>
              <a:rPr lang="nl-NL" dirty="0" smtClean="0"/>
              <a:t> informatie: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Ploegdiepte maisperceel 25 cm</a:t>
            </a:r>
          </a:p>
          <a:p>
            <a:r>
              <a:rPr lang="nl-NL" sz="2000" dirty="0" smtClean="0"/>
              <a:t>Gewicht bouwvoor  1600 kg per m3</a:t>
            </a:r>
          </a:p>
          <a:p>
            <a:r>
              <a:rPr lang="nl-NL" sz="2000" dirty="0" smtClean="0"/>
              <a:t>Organische stof % = 4.5%</a:t>
            </a:r>
          </a:p>
          <a:p>
            <a:r>
              <a:rPr lang="nl-NL" sz="2000" dirty="0" smtClean="0"/>
              <a:t>Jaarlijks 3% van de organische stof in de grond afgebroken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2824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27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Organische stof balans uitrekenen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00151"/>
            <a:ext cx="8064896" cy="33944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Het gewicht per ha bouwvoor?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Het gewicht van de organische stof in de bouwvoor?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Totale afbraak van organische stof per ha per jaar?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Mais stoppel wordt ondergewerkt in een bepaald jaar – er wordt 40 m3 RVDM uitgereden – groenbemester aan het eind van het seizoen  ondergewerkt, 600 kg EOS </a:t>
            </a:r>
            <a:r>
              <a:rPr lang="nl-NL" sz="2000" dirty="0" smtClean="0">
                <a:sym typeface="Wingdings" panose="05000000000000000000" pitchFamily="2" charset="2"/>
              </a:rPr>
              <a:t> Reken de totale aanvoer uit?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Hoeveel moet de boer aanvoeren per jaar  aan organische materiaal om organische stof % op peil te </a:t>
            </a:r>
            <a:r>
              <a:rPr lang="nl-NL" sz="2000" dirty="0" smtClean="0"/>
              <a:t>houden?</a:t>
            </a:r>
            <a:endParaRPr lang="nl-NL" sz="20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sym typeface="Wingdings" panose="05000000000000000000" pitchFamily="2" charset="2"/>
              </a:rPr>
              <a:t>Maak duidelijk of er sprake is van een organische stof balans   is er een tekort of een overschot ?  gaat het OS %  stijgen of dalen?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9635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Organische stof balans uitrekenen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1. Het gewicht per ha bouwvoor</a:t>
            </a:r>
          </a:p>
          <a:p>
            <a:r>
              <a:rPr lang="nl-NL" sz="2000" dirty="0" smtClean="0">
                <a:solidFill>
                  <a:srgbClr val="00B050"/>
                </a:solidFill>
              </a:rPr>
              <a:t>Bouwvoor weegt 0.25 x 10.000m2 ( 1 ha)  x 1600 kg per m3 = 2500 x 1.6 ton = 4000 ton</a:t>
            </a:r>
          </a:p>
          <a:p>
            <a:endParaRPr lang="nl-NL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2000" dirty="0" smtClean="0"/>
              <a:t>2. Het gewicht van de organische stof in de bouwvoor</a:t>
            </a:r>
          </a:p>
          <a:p>
            <a:r>
              <a:rPr lang="nl-NL" sz="2000" dirty="0" smtClean="0">
                <a:solidFill>
                  <a:srgbClr val="00B050"/>
                </a:solidFill>
              </a:rPr>
              <a:t>De Organische stof in de bouwvoor: 4.5% van 4000 ton = 180 ton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3. Totale afbraak van organische stof per ha per jaar</a:t>
            </a:r>
          </a:p>
          <a:p>
            <a:r>
              <a:rPr lang="nl-NL" sz="2000" dirty="0" smtClean="0">
                <a:solidFill>
                  <a:srgbClr val="00B050"/>
                </a:solidFill>
              </a:rPr>
              <a:t>Per jaar  wordt 3% afgebroken: 3% van 180 ton = 5.4 ton = 5400 kg os</a:t>
            </a:r>
          </a:p>
          <a:p>
            <a:endParaRPr lang="nl-NL" sz="2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Organische stof balans uitrekenen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627534"/>
            <a:ext cx="8507288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smtClean="0"/>
              <a:t>4. Mais stoppel wordt ondergewerkt in een bepaald jaar – er wordt 40 m3 RVDM uitgereden – groenbemester aan het eind van het seizoen  ondergewerkt, 600 kg EOS </a:t>
            </a:r>
            <a:r>
              <a:rPr lang="nl-NL" sz="2000" dirty="0" smtClean="0">
                <a:sym typeface="Wingdings" panose="05000000000000000000" pitchFamily="2" charset="2"/>
              </a:rPr>
              <a:t> Reken de totale aanvoer uit</a:t>
            </a:r>
          </a:p>
          <a:p>
            <a:r>
              <a:rPr lang="nl-NL" sz="2000" dirty="0">
                <a:solidFill>
                  <a:srgbClr val="00B050"/>
                </a:solidFill>
              </a:rPr>
              <a:t>De aanvoer per jaar: maisstoppel +40 m3 RVDM + ondergewerkte groenbemester  </a:t>
            </a:r>
            <a:r>
              <a:rPr lang="nl-NL" sz="2000" dirty="0">
                <a:solidFill>
                  <a:srgbClr val="00B050"/>
                </a:solidFill>
                <a:sym typeface="Wingdings" panose="05000000000000000000" pitchFamily="2" charset="2"/>
              </a:rPr>
              <a:t> 675+ </a:t>
            </a:r>
            <a:r>
              <a:rPr lang="nl-NL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40 x 33 </a:t>
            </a:r>
            <a:r>
              <a:rPr lang="nl-NL" sz="2000" dirty="0">
                <a:solidFill>
                  <a:srgbClr val="00B050"/>
                </a:solidFill>
                <a:sym typeface="Wingdings" panose="05000000000000000000" pitchFamily="2" charset="2"/>
              </a:rPr>
              <a:t>(1320) + 600 = 2595 kg os per </a:t>
            </a:r>
            <a:r>
              <a:rPr lang="nl-NL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jaar</a:t>
            </a:r>
            <a:endParaRPr lang="nl-NL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2000" dirty="0" smtClean="0"/>
              <a:t>5. </a:t>
            </a:r>
            <a:r>
              <a:rPr lang="nl-NL" sz="2000" dirty="0"/>
              <a:t>Hoeveel moet de boer aanvoeren  aan organische materiaal  per jaar om organische stof % op peil te </a:t>
            </a:r>
            <a:r>
              <a:rPr lang="nl-NL" sz="2000" dirty="0" smtClean="0"/>
              <a:t>houden</a:t>
            </a:r>
          </a:p>
          <a:p>
            <a:r>
              <a:rPr lang="nl-NL" sz="2000" dirty="0" smtClean="0">
                <a:solidFill>
                  <a:srgbClr val="00B050"/>
                </a:solidFill>
              </a:rPr>
              <a:t>- 5,4 ton afbraak + 2,6 ton (2595 kg ) aanvoer = 2,8 ton aanvoeren om op peil te houden</a:t>
            </a:r>
            <a:endParaRPr lang="nl-NL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6.Maak duidelijk of er sprake is van een organische stof balans   is er een tekort of een overschot  ,  gaat het OS %  stijgen of dalen?</a:t>
            </a:r>
          </a:p>
          <a:p>
            <a:r>
              <a:rPr lang="nl-NL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Organische stof %  daalt langzaam afbraak wordt niet gecompenseerd met de aanvoer</a:t>
            </a:r>
            <a:endParaRPr lang="nl-N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0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tructuurschade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99" y="2316903"/>
            <a:ext cx="3854558" cy="176701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3598"/>
            <a:ext cx="248680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 algn="ctr">
              <a:buNone/>
            </a:pPr>
            <a:r>
              <a:rPr lang="nl-NL" sz="6000" dirty="0" smtClean="0">
                <a:solidFill>
                  <a:srgbClr val="FF0000"/>
                </a:solidFill>
              </a:rPr>
              <a:t>LWMF</a:t>
            </a:r>
            <a:r>
              <a:rPr lang="nl-NL" sz="6000" dirty="0" smtClean="0">
                <a:solidFill>
                  <a:srgbClr val="92D050"/>
                </a:solidFill>
              </a:rPr>
              <a:t> </a:t>
            </a:r>
            <a:r>
              <a:rPr lang="nl-NL" sz="6000" dirty="0">
                <a:solidFill>
                  <a:srgbClr val="92D050"/>
                </a:solidFill>
                <a:sym typeface="Wingdings" panose="05000000000000000000" pitchFamily="2" charset="2"/>
              </a:rPr>
              <a:t> GPS</a:t>
            </a:r>
            <a:endParaRPr lang="nl-NL" sz="6000" dirty="0">
              <a:solidFill>
                <a:srgbClr val="92D05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4574"/>
            <a:ext cx="4448049" cy="3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Structuurschade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Grondbewerking  onder droge omstandigheden</a:t>
            </a:r>
          </a:p>
          <a:p>
            <a:r>
              <a:rPr lang="nl-NL" sz="2400" dirty="0" smtClean="0"/>
              <a:t>Zo weinig mogelijk bewerkingen uitvoeren</a:t>
            </a:r>
          </a:p>
          <a:p>
            <a:r>
              <a:rPr lang="nl-NL" sz="2400" dirty="0" smtClean="0"/>
              <a:t>Werken met lage bandendruk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81641"/>
            <a:ext cx="1602375" cy="1068250"/>
          </a:xfrm>
          <a:prstGeom prst="rect">
            <a:avLst/>
          </a:prstGeom>
        </p:spPr>
      </p:pic>
      <p:pic>
        <p:nvPicPr>
          <p:cNvPr id="6" name="Tijdelijke aanduiding voor inhoud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71" y="2715766"/>
            <a:ext cx="2673216" cy="1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10 en 11</a:t>
            </a:r>
          </a:p>
          <a:p>
            <a:pPr lvl="1"/>
            <a:r>
              <a:rPr lang="nl-NL" dirty="0" smtClean="0"/>
              <a:t>Informatie:  handboek bodembemesting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94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Verslagformulier grondonderzoek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967089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Agrofins</a:t>
            </a:r>
            <a:endParaRPr lang="nl-NL" dirty="0" smtClean="0"/>
          </a:p>
          <a:p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://www.youtube.com/watch?v=GdbmE5zfP6A</a:t>
            </a:r>
            <a:r>
              <a:rPr lang="nl-NL" sz="20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86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Verslagformulier grondonderzoek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N= Stikstof </a:t>
            </a:r>
            <a:r>
              <a:rPr lang="nl-NL" sz="2400" dirty="0" smtClean="0">
                <a:sym typeface="Wingdings" panose="05000000000000000000" pitchFamily="2" charset="2"/>
              </a:rPr>
              <a:t> N leverend vermogen van de grond</a:t>
            </a:r>
          </a:p>
          <a:p>
            <a:r>
              <a:rPr lang="nl-NL" sz="2400" dirty="0">
                <a:sym typeface="Wingdings" panose="05000000000000000000" pitchFamily="2" charset="2"/>
              </a:rPr>
              <a:t>P2O5 = Fosfaat</a:t>
            </a: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P-AL getal grasland </a:t>
            </a:r>
          </a:p>
          <a:p>
            <a:pPr lvl="1"/>
            <a:r>
              <a:rPr lang="nl-NL" sz="2400" dirty="0" err="1">
                <a:sym typeface="Wingdings" panose="05000000000000000000" pitchFamily="2" charset="2"/>
              </a:rPr>
              <a:t>Pw</a:t>
            </a:r>
            <a:r>
              <a:rPr lang="nl-NL" sz="2400" dirty="0">
                <a:sym typeface="Wingdings" panose="05000000000000000000" pitchFamily="2" charset="2"/>
              </a:rPr>
              <a:t> getal bouwland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Zwavel = S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…………………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…………………</a:t>
            </a:r>
          </a:p>
          <a:p>
            <a:pPr lvl="1"/>
            <a:endParaRPr lang="nl-NL" dirty="0" smtClean="0">
              <a:sym typeface="Wingdings" panose="05000000000000000000" pitchFamily="2" charset="2"/>
            </a:endParaRP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11710"/>
            <a:ext cx="2635217" cy="20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Opdracht: bemestingswijzer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44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Processen in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Uitspoeling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Nitrificatie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Denitrificatie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Mineralisatie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Fosfaatfixatie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Humificatie</a:t>
            </a:r>
            <a:r>
              <a:rPr lang="nl-NL" dirty="0" smtClean="0"/>
              <a:t> of humusvorming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Processen in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Uitspoeling = tgv veel neerslag  verdwijnen voedingstoffen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Nitrificatie= </a:t>
            </a:r>
            <a:r>
              <a:rPr lang="nl-NL" sz="2400" dirty="0" err="1" smtClean="0"/>
              <a:t>bact</a:t>
            </a:r>
            <a:r>
              <a:rPr lang="nl-NL" sz="2400" dirty="0" smtClean="0"/>
              <a:t>  zetten NH4 om in NO3 , N wordt gemakkelijker opgenomen door de planten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Denitrificatie=  </a:t>
            </a:r>
            <a:r>
              <a:rPr lang="nl-NL" sz="2400" dirty="0" err="1" smtClean="0"/>
              <a:t>bact</a:t>
            </a:r>
            <a:r>
              <a:rPr lang="nl-NL" sz="2400" dirty="0" smtClean="0"/>
              <a:t> zetten NO3 om in N2 , N niet beschikbaar voor planten</a:t>
            </a:r>
          </a:p>
        </p:txBody>
      </p:sp>
    </p:spTree>
    <p:extLst>
      <p:ext uri="{BB962C8B-B14F-4D97-AF65-F5344CB8AC3E}">
        <p14:creationId xmlns:p14="http://schemas.microsoft.com/office/powerpoint/2010/main" val="16230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Processen in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4. Mineralisatie =  afbraak van os , </a:t>
            </a:r>
            <a:r>
              <a:rPr lang="nl-NL" sz="2400" dirty="0" err="1" smtClean="0"/>
              <a:t>bact</a:t>
            </a:r>
            <a:r>
              <a:rPr lang="nl-NL" sz="2400" dirty="0" smtClean="0"/>
              <a:t>.  maken hiervan water+ koolstofverbindingen + voedingszouten  , voedingstoffen komen vrij  voor gewassen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5. Fosfaatfixatie = grond met lage PH, hoog Fe legt  fosfaat vast die niet meer voor de plant beschikbaar is</a:t>
            </a:r>
          </a:p>
          <a:p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6. </a:t>
            </a:r>
            <a:r>
              <a:rPr lang="nl-NL" sz="2400" dirty="0" err="1" smtClean="0"/>
              <a:t>Humificatie</a:t>
            </a:r>
            <a:r>
              <a:rPr lang="nl-NL" sz="2400" dirty="0" smtClean="0"/>
              <a:t> of humusvorming = voldoende zuurstof en goede PH </a:t>
            </a:r>
            <a:r>
              <a:rPr lang="nl-NL" sz="2400" dirty="0"/>
              <a:t> </a:t>
            </a:r>
            <a:r>
              <a:rPr lang="nl-NL" sz="2400" dirty="0" smtClean="0"/>
              <a:t>, </a:t>
            </a:r>
            <a:r>
              <a:rPr lang="nl-NL" sz="2400" dirty="0" err="1" smtClean="0"/>
              <a:t>bact</a:t>
            </a:r>
            <a:r>
              <a:rPr lang="nl-NL" sz="2400" dirty="0" smtClean="0"/>
              <a:t>.  </a:t>
            </a:r>
            <a:r>
              <a:rPr lang="nl-NL" sz="2400" dirty="0"/>
              <a:t>z</a:t>
            </a:r>
            <a:r>
              <a:rPr lang="nl-NL" sz="2400" dirty="0" smtClean="0"/>
              <a:t>etten verse os om in humus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352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Opdracht:</a:t>
            </a:r>
          </a:p>
          <a:p>
            <a:pPr lvl="1"/>
            <a:r>
              <a:rPr lang="nl-NL" dirty="0" smtClean="0"/>
              <a:t>Vragen 1 t/m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994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Opname van voedingstoffen door de plant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Plant neemt  voedingstoffen op in de vorm van ionen</a:t>
            </a:r>
            <a:endParaRPr lang="nl-NL" sz="2800" dirty="0"/>
          </a:p>
          <a:p>
            <a:pPr lvl="1"/>
            <a:r>
              <a:rPr lang="nl-NL" sz="2400" dirty="0" smtClean="0"/>
              <a:t>+/- lading</a:t>
            </a:r>
          </a:p>
          <a:p>
            <a:pPr lvl="1"/>
            <a:r>
              <a:rPr lang="nl-NL" sz="2400" dirty="0" smtClean="0"/>
              <a:t>Opgelost in bodemvocht</a:t>
            </a:r>
          </a:p>
          <a:p>
            <a:pPr lvl="1"/>
            <a:r>
              <a:rPr lang="nl-NL" sz="2400" dirty="0" smtClean="0"/>
              <a:t>Vastgelegd aan klei of humusdeeltjes</a:t>
            </a:r>
          </a:p>
          <a:p>
            <a:pPr lvl="1"/>
            <a:r>
              <a:rPr lang="nl-NL" sz="2400" dirty="0" smtClean="0"/>
              <a:t>+ ion = kation</a:t>
            </a:r>
          </a:p>
          <a:p>
            <a:pPr lvl="1"/>
            <a:r>
              <a:rPr lang="nl-NL" sz="2400" dirty="0" smtClean="0"/>
              <a:t>- ion = anion</a:t>
            </a:r>
          </a:p>
          <a:p>
            <a:pPr lvl="1"/>
            <a:r>
              <a:rPr lang="nl-NL" sz="2400" dirty="0" err="1" smtClean="0"/>
              <a:t>Vb</a:t>
            </a:r>
            <a:r>
              <a:rPr lang="nl-NL" sz="2400" dirty="0" smtClean="0"/>
              <a:t>: Mg++, Na+ , NO3-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864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nl-NL" u="sng" dirty="0" smtClean="0"/>
              <a:t>Wat weet je nog?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Grasland –maisland  hoeveel kg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/ha ?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een duurzame bodem?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een duurzame bodem?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beoordeel je de bodemvruchtbaarheid?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4"/>
            <a:ext cx="1687835" cy="16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 en kalkbemesting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Zuurgraad van perceel = pH</a:t>
            </a:r>
          </a:p>
          <a:p>
            <a:r>
              <a:rPr lang="nl-NL" sz="2400" dirty="0" smtClean="0"/>
              <a:t>0-14</a:t>
            </a:r>
          </a:p>
          <a:p>
            <a:r>
              <a:rPr lang="nl-NL" sz="2400" dirty="0" smtClean="0"/>
              <a:t>pH 7 = neutraal</a:t>
            </a:r>
          </a:p>
          <a:p>
            <a:r>
              <a:rPr lang="nl-NL" sz="2400" dirty="0" smtClean="0"/>
              <a:t>pH onder 7 = zuur</a:t>
            </a:r>
          </a:p>
          <a:p>
            <a:r>
              <a:rPr lang="nl-NL" sz="2400" dirty="0" smtClean="0"/>
              <a:t>pH boven 7 = basisch</a:t>
            </a:r>
          </a:p>
          <a:p>
            <a:r>
              <a:rPr lang="nl-NL" sz="2400" dirty="0" smtClean="0"/>
              <a:t>Elk gewas heeft zijn eigen streefwaarde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355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 daling door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Opname van positief geladen voedingstoffen</a:t>
            </a:r>
            <a:endParaRPr lang="nl-NL" sz="2800" dirty="0"/>
          </a:p>
          <a:p>
            <a:r>
              <a:rPr lang="nl-NL" sz="2800" dirty="0" smtClean="0"/>
              <a:t>Uitspoelen van Kalk</a:t>
            </a:r>
          </a:p>
          <a:p>
            <a:r>
              <a:rPr lang="nl-NL" sz="2800" dirty="0" smtClean="0"/>
              <a:t>Gebruik van zure meststoffen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b="1" u="sng" dirty="0" smtClean="0"/>
              <a:t>Gewassen groeien slecht bij lage pH !!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245743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Neutralisatiewaarde of NW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Sterkte van (kalk)meststof  wordt aangegeven met begrip NW</a:t>
            </a:r>
          </a:p>
          <a:p>
            <a:r>
              <a:rPr lang="nl-NL" dirty="0" smtClean="0"/>
              <a:t>Ca = calciumcarbonaat</a:t>
            </a:r>
          </a:p>
          <a:p>
            <a:r>
              <a:rPr lang="nl-NL" dirty="0" smtClean="0"/>
              <a:t>Valt in bodem </a:t>
            </a:r>
            <a:r>
              <a:rPr lang="nl-NL" dirty="0" err="1" smtClean="0"/>
              <a:t>uitelkaar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6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Rekenen met Kalk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Opdracht: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vragen 1 t/m 5 maken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60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Kalkbalans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Opdracht:</a:t>
            </a:r>
          </a:p>
          <a:p>
            <a:pPr lvl="1"/>
            <a:r>
              <a:rPr lang="nl-NL" dirty="0" smtClean="0"/>
              <a:t>Invulformulier  kalkbalans gebruiken</a:t>
            </a:r>
          </a:p>
          <a:p>
            <a:pPr lvl="1"/>
            <a:r>
              <a:rPr lang="nl-NL" dirty="0" smtClean="0"/>
              <a:t>Kalkbalans uitrekenen</a:t>
            </a:r>
            <a:endParaRPr lang="nl-NL" dirty="0"/>
          </a:p>
          <a:p>
            <a:pPr lvl="2"/>
            <a:r>
              <a:rPr lang="nl-NL" dirty="0" smtClean="0"/>
              <a:t>Zandgrond 4% os</a:t>
            </a:r>
          </a:p>
          <a:p>
            <a:pPr lvl="2"/>
            <a:r>
              <a:rPr lang="nl-NL" dirty="0" smtClean="0"/>
              <a:t>Mais bemest met 40 m3 RVDM</a:t>
            </a:r>
          </a:p>
          <a:p>
            <a:pPr lvl="2"/>
            <a:r>
              <a:rPr lang="nl-NL" dirty="0" smtClean="0"/>
              <a:t>200 kg Kas bemest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9829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CEC bezettingspercentage</a:t>
            </a:r>
          </a:p>
          <a:p>
            <a:r>
              <a:rPr lang="nl-NL" dirty="0" smtClean="0"/>
              <a:t>Structuur driehoek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745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Opdracht: </a:t>
            </a:r>
          </a:p>
          <a:p>
            <a:pPr lvl="1"/>
            <a:r>
              <a:rPr lang="nl-NL" dirty="0" smtClean="0"/>
              <a:t>CEC weergave  van grasland  kavelblok 2</a:t>
            </a:r>
          </a:p>
          <a:p>
            <a:pPr lvl="1"/>
            <a:r>
              <a:rPr lang="nl-NL" dirty="0" smtClean="0"/>
              <a:t>Vragen 1 t/m 5 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6009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Bodemconditiescore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Instructie video</a:t>
            </a:r>
          </a:p>
          <a:p>
            <a:r>
              <a:rPr lang="nl-NL" dirty="0" smtClean="0"/>
              <a:t>Handleiding  bepalen mijn bodemconditie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890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Opdracht:</a:t>
            </a:r>
          </a:p>
          <a:p>
            <a:pPr lvl="1"/>
            <a:r>
              <a:rPr lang="nl-NL" dirty="0" smtClean="0"/>
              <a:t>Van een praktijkperceel de bodemconditie scoren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36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Tips optimale bodemconditie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Spaarzaam grasland vernieuwen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Mais in </a:t>
            </a:r>
            <a:r>
              <a:rPr lang="nl-NL" sz="2000" dirty="0" err="1" smtClean="0"/>
              <a:t>continueteelt</a:t>
            </a:r>
            <a:r>
              <a:rPr lang="nl-NL" sz="2000" dirty="0" smtClean="0"/>
              <a:t> voorkomen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Succesvolle vruchtwisseling en vanggewassen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Zuurgraad pH  en bekalken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Stimuleer diepe </a:t>
            </a:r>
            <a:r>
              <a:rPr lang="nl-NL" sz="2000" dirty="0" err="1" smtClean="0"/>
              <a:t>beworteling</a:t>
            </a:r>
            <a:endParaRPr lang="nl-N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Gebruik eens een </a:t>
            </a:r>
            <a:r>
              <a:rPr lang="nl-NL" sz="2000" dirty="0" err="1" smtClean="0"/>
              <a:t>graslandwoeler</a:t>
            </a:r>
            <a:r>
              <a:rPr lang="nl-NL" sz="2000" dirty="0" smtClean="0"/>
              <a:t> of graslandbeluchter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Bemest met verschillende organische producten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Mollen vangen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Juiste machines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Vertrapping voorkomen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4528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15566"/>
            <a:ext cx="8230782" cy="3650176"/>
          </a:xfrm>
        </p:spPr>
        <p:txBody>
          <a:bodyPr>
            <a:normAutofit/>
          </a:bodyPr>
          <a:lstStyle/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Grasland –maisland  hoeveel kg </a:t>
            </a:r>
            <a:r>
              <a:rPr lang="nl-N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/ha ?</a:t>
            </a:r>
          </a:p>
          <a:p>
            <a:pPr lvl="1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Grasland 8000-14000 /  Maisland 9000 – 18000 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een duurzame bodem?</a:t>
            </a:r>
          </a:p>
          <a:p>
            <a:pPr lvl="1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Goede benutting van de bodem zonder deze aan te tasten of uit te putten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een duurzame bodem?</a:t>
            </a:r>
          </a:p>
          <a:p>
            <a:pPr lvl="1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Goed en goedkoop ruwvoer </a:t>
            </a:r>
          </a:p>
          <a:p>
            <a:pPr lvl="1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Hoge opbrengsten zorgt voor hoge benutting van mineralen</a:t>
            </a:r>
          </a:p>
          <a:p>
            <a:pPr lvl="1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Betere bodemkwaliteit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97987"/>
            <a:ext cx="967755" cy="9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</p:spPr>
        <p:txBody>
          <a:bodyPr>
            <a:normAutofit/>
          </a:bodyPr>
          <a:lstStyle/>
          <a:p>
            <a:pPr algn="l"/>
            <a:r>
              <a:rPr lang="nl-N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Hoe beoordeel je de bodemvruchtbaarheid?</a:t>
            </a:r>
            <a:endParaRPr lang="nl-NL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9582"/>
            <a:ext cx="5688632" cy="35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van opdracht 1 t/m 8 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in 2 tallen</a:t>
            </a:r>
          </a:p>
          <a:p>
            <a:pPr lvl="1"/>
            <a:r>
              <a:rPr lang="nl-NL" dirty="0" smtClean="0"/>
              <a:t> Informatie: Handboek bodembemesting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26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C</a:t>
            </a:r>
            <a:r>
              <a:rPr lang="nl-NL" b="1" u="sng" dirty="0" smtClean="0"/>
              <a:t>hemisch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Nutriënten in de bodem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000" dirty="0">
                <a:hlinkClick r:id="rId2"/>
              </a:rPr>
              <a:t>https://www.youtube.com/watch?v=naOMWIQJgoI</a:t>
            </a:r>
            <a:r>
              <a:rPr lang="nl-NL" sz="2000" dirty="0"/>
              <a:t> </a:t>
            </a: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1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1" u="sng" dirty="0" smtClean="0"/>
              <a:t>Fysisch</a:t>
            </a:r>
            <a:br>
              <a:rPr lang="nl-NL" b="1" u="sng" dirty="0" smtClean="0"/>
            </a:b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OS= organische stof</a:t>
            </a:r>
          </a:p>
          <a:p>
            <a:pPr marL="0" indent="0">
              <a:buNone/>
            </a:pPr>
            <a:r>
              <a:rPr lang="nl-NL" sz="2400" dirty="0" smtClean="0"/>
              <a:t>EOS = effectieve organische stof</a:t>
            </a:r>
          </a:p>
          <a:p>
            <a:pPr marL="0" indent="0">
              <a:buNone/>
            </a:pPr>
            <a:r>
              <a:rPr lang="nl-NL" sz="2400" dirty="0" smtClean="0"/>
              <a:t>H.C.= </a:t>
            </a:r>
            <a:r>
              <a:rPr lang="nl-NL" sz="2400" dirty="0" err="1" smtClean="0"/>
              <a:t>huminificatie</a:t>
            </a:r>
            <a:r>
              <a:rPr lang="nl-NL" sz="2400" dirty="0" smtClean="0"/>
              <a:t> coëfficiënt</a:t>
            </a:r>
          </a:p>
          <a:p>
            <a:pPr marL="0" indent="0" algn="ctr">
              <a:buNone/>
            </a:pPr>
            <a:r>
              <a:rPr lang="nl-NL" sz="2400" dirty="0" smtClean="0"/>
              <a:t> </a:t>
            </a:r>
            <a:r>
              <a:rPr lang="nl-NL" sz="2400" u="sng" dirty="0" smtClean="0">
                <a:solidFill>
                  <a:srgbClr val="00B050"/>
                </a:solidFill>
              </a:rPr>
              <a:t>Kwaliteit van os: </a:t>
            </a:r>
          </a:p>
          <a:p>
            <a:pPr marL="0" indent="0" algn="ctr">
              <a:buNone/>
            </a:pPr>
            <a:r>
              <a:rPr lang="nl-NL" sz="2000" dirty="0" smtClean="0">
                <a:hlinkClick r:id="rId2"/>
              </a:rPr>
              <a:t>https</a:t>
            </a:r>
            <a:r>
              <a:rPr lang="nl-NL" sz="2000" dirty="0">
                <a:hlinkClick r:id="rId2"/>
              </a:rPr>
              <a:t>://</a:t>
            </a:r>
            <a:r>
              <a:rPr lang="nl-NL" sz="2000" dirty="0" smtClean="0">
                <a:hlinkClick r:id="rId2"/>
              </a:rPr>
              <a:t>www.youtube.com/watch?v=6Mu7qFV1pJ  </a:t>
            </a:r>
            <a:endParaRPr lang="nl-NL" sz="2000" dirty="0" smtClean="0"/>
          </a:p>
          <a:p>
            <a:pPr marL="0" indent="0" algn="ctr">
              <a:buNone/>
            </a:pPr>
            <a:r>
              <a:rPr lang="nl-NL" sz="2000" u="sng" dirty="0" smtClean="0">
                <a:solidFill>
                  <a:srgbClr val="00B050"/>
                </a:solidFill>
              </a:rPr>
              <a:t>Waarom meten we textuur: </a:t>
            </a:r>
            <a:r>
              <a:rPr lang="nl-NL" sz="2000" dirty="0" smtClean="0">
                <a:hlinkClick r:id="rId3"/>
              </a:rPr>
              <a:t>https</a:t>
            </a:r>
            <a:r>
              <a:rPr lang="nl-NL" sz="2000" dirty="0">
                <a:hlinkClick r:id="rId3"/>
              </a:rPr>
              <a:t>://</a:t>
            </a:r>
            <a:r>
              <a:rPr lang="nl-NL" sz="2000" dirty="0" smtClean="0">
                <a:hlinkClick r:id="rId3"/>
              </a:rPr>
              <a:t>www.youtube.com/watch?v=Bbx0BcefTcM</a:t>
            </a:r>
            <a:endParaRPr lang="nl-NL" sz="2000" dirty="0" smtClean="0"/>
          </a:p>
          <a:p>
            <a:pPr marL="0" indent="0" algn="ctr">
              <a:buNone/>
            </a:pPr>
            <a:r>
              <a:rPr lang="nl-NL" sz="2000" u="sng" dirty="0" smtClean="0">
                <a:solidFill>
                  <a:srgbClr val="00B050"/>
                </a:solidFill>
              </a:rPr>
              <a:t>Waarom meten we de CEC :</a:t>
            </a:r>
          </a:p>
          <a:p>
            <a:pPr marL="0" indent="0" algn="ctr">
              <a:buNone/>
            </a:pPr>
            <a:r>
              <a:rPr lang="nl-NL" sz="2000" dirty="0">
                <a:hlinkClick r:id="rId4"/>
              </a:rPr>
              <a:t>https://</a:t>
            </a:r>
            <a:r>
              <a:rPr lang="nl-NL" sz="2000" dirty="0" smtClean="0">
                <a:hlinkClick r:id="rId4"/>
              </a:rPr>
              <a:t>www.youtube.com/watch?v=kedSND9OJEw</a:t>
            </a:r>
            <a:r>
              <a:rPr lang="nl-NL" sz="2000" dirty="0" smtClean="0"/>
              <a:t> </a:t>
            </a:r>
          </a:p>
          <a:p>
            <a:pPr marL="0" indent="0" algn="ctr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>
              <a:hlinkClick r:id="rId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94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Biologisch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2400" u="sng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nl-NL" sz="2400" u="sng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1222121"/>
            <a:ext cx="4636152" cy="33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ormaat 16-9 [Alleen-lezen]" id="{8D79F669-681C-441A-8A05-A6E03249790E}" vid="{1FD7AB89-3B31-4585-BC19-19EAFC33BBE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20182202_09_duurzame bodem 2</Template>
  <TotalTime>407</TotalTime>
  <Words>1024</Words>
  <Application>Microsoft Office PowerPoint</Application>
  <PresentationFormat>Diavoorstelling (16:9)</PresentationFormat>
  <Paragraphs>189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Kantoorthema</vt:lpstr>
      <vt:lpstr>Dit is een titel</vt:lpstr>
      <vt:lpstr>PowerPoint-presentatie</vt:lpstr>
      <vt:lpstr>Wat weet je nog?</vt:lpstr>
      <vt:lpstr>PowerPoint-presentatie</vt:lpstr>
      <vt:lpstr>Hoe beoordeel je de bodemvruchtbaarheid?</vt:lpstr>
      <vt:lpstr>PowerPoint-presentatie</vt:lpstr>
      <vt:lpstr>Chemisch</vt:lpstr>
      <vt:lpstr> Fysisch </vt:lpstr>
      <vt:lpstr>Biologisch</vt:lpstr>
      <vt:lpstr>Biologisch</vt:lpstr>
      <vt:lpstr>PowerPoint-presentatie</vt:lpstr>
      <vt:lpstr>Experts – voedingstoffen en bodemleven</vt:lpstr>
      <vt:lpstr>Organische stof balans</vt:lpstr>
      <vt:lpstr>Organische stof balans uitrekenen</vt:lpstr>
      <vt:lpstr>PowerPoint-presentatie</vt:lpstr>
      <vt:lpstr>Organische stof balans uitrekenen</vt:lpstr>
      <vt:lpstr>Organische stof balans uitrekenen</vt:lpstr>
      <vt:lpstr>Organische stof balans uitrekenen</vt:lpstr>
      <vt:lpstr>Structuurschade</vt:lpstr>
      <vt:lpstr>Structuurschade voorkomen</vt:lpstr>
      <vt:lpstr>PowerPoint-presentatie</vt:lpstr>
      <vt:lpstr>Verslagformulier grondonderzoek</vt:lpstr>
      <vt:lpstr>Verslagformulier grondonderzoek</vt:lpstr>
      <vt:lpstr>PowerPoint-presentatie</vt:lpstr>
      <vt:lpstr>Processen in de bodem</vt:lpstr>
      <vt:lpstr>Processen in de bodem</vt:lpstr>
      <vt:lpstr>Processen in de bodem</vt:lpstr>
      <vt:lpstr>PowerPoint-presentatie</vt:lpstr>
      <vt:lpstr>Opname van voedingstoffen door de plant</vt:lpstr>
      <vt:lpstr>pH en kalkbemesting</vt:lpstr>
      <vt:lpstr>pH daling door</vt:lpstr>
      <vt:lpstr>Neutralisatiewaarde of NW</vt:lpstr>
      <vt:lpstr>Rekenen met Kalk</vt:lpstr>
      <vt:lpstr>Kalkbalans</vt:lpstr>
      <vt:lpstr>CEC</vt:lpstr>
      <vt:lpstr>PowerPoint-presentatie</vt:lpstr>
      <vt:lpstr>Bodemconditiescore</vt:lpstr>
      <vt:lpstr>PowerPoint-presentatie</vt:lpstr>
      <vt:lpstr>Tips optimale bodemconditie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titel</dc:title>
  <dc:creator>Willy Westenenk</dc:creator>
  <cp:lastModifiedBy>Wied Hendrix</cp:lastModifiedBy>
  <cp:revision>33</cp:revision>
  <cp:lastPrinted>2018-02-21T16:07:55Z</cp:lastPrinted>
  <dcterms:created xsi:type="dcterms:W3CDTF">2018-02-21T09:02:14Z</dcterms:created>
  <dcterms:modified xsi:type="dcterms:W3CDTF">2018-02-26T11:32:32Z</dcterms:modified>
</cp:coreProperties>
</file>